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8" r:id="rId3"/>
    <p:sldId id="267" r:id="rId4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EC7BF-2444-4945-BDE2-B60B41D6693F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1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BC02F-FB50-4F35-A191-CC439B1E76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7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FE076-376A-4B10-9A75-989AD60FE71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5350" y="746125"/>
            <a:ext cx="4970463" cy="3729038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713" y="4723900"/>
            <a:ext cx="4959739" cy="4473327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82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FE076-376A-4B10-9A75-989AD60FE711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5350" y="746125"/>
            <a:ext cx="4970463" cy="3729038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713" y="4723900"/>
            <a:ext cx="4959739" cy="4473327"/>
          </a:xfrm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518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9BE64-968C-4DF9-BD5F-A23660998831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6B675-8F2B-4D1C-BAE4-2F27746B2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3"/>
          <p:cNvSpPr>
            <a:spLocks noChangeArrowheads="1"/>
          </p:cNvSpPr>
          <p:nvPr/>
        </p:nvSpPr>
        <p:spPr bwMode="auto">
          <a:xfrm>
            <a:off x="2895600" y="2362200"/>
            <a:ext cx="3201734" cy="1760827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20781" y="2438401"/>
            <a:ext cx="2209799" cy="2590799"/>
            <a:chOff x="2064" y="1207"/>
            <a:chExt cx="2054" cy="2825"/>
          </a:xfrm>
        </p:grpSpPr>
        <p:sp>
          <p:nvSpPr>
            <p:cNvPr id="1032" name="Oval 5"/>
            <p:cNvSpPr>
              <a:spLocks noChangeArrowheads="1"/>
            </p:cNvSpPr>
            <p:nvPr/>
          </p:nvSpPr>
          <p:spPr bwMode="auto">
            <a:xfrm>
              <a:off x="2160" y="1351"/>
              <a:ext cx="1584" cy="1456"/>
            </a:xfrm>
            <a:prstGeom prst="ellipse">
              <a:avLst/>
            </a:prstGeom>
            <a:solidFill>
              <a:srgbClr val="CC99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3" name="AutoShape 6"/>
            <p:cNvSpPr>
              <a:spLocks noChangeArrowheads="1"/>
            </p:cNvSpPr>
            <p:nvPr/>
          </p:nvSpPr>
          <p:spPr bwMode="auto">
            <a:xfrm>
              <a:off x="2112" y="1951"/>
              <a:ext cx="336" cy="192"/>
            </a:xfrm>
            <a:prstGeom prst="flowChartProcess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" name="AutoShape 7"/>
            <p:cNvSpPr>
              <a:spLocks noChangeArrowheads="1"/>
            </p:cNvSpPr>
            <p:nvPr/>
          </p:nvSpPr>
          <p:spPr bwMode="auto">
            <a:xfrm>
              <a:off x="2560" y="1951"/>
              <a:ext cx="336" cy="192"/>
            </a:xfrm>
            <a:prstGeom prst="flowChartProcess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sz="360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3408" y="1951"/>
              <a:ext cx="336" cy="192"/>
            </a:xfrm>
            <a:prstGeom prst="flowChartProcess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036" name="AutoShape 9"/>
            <p:cNvCxnSpPr>
              <a:cxnSpLocks noChangeShapeType="1"/>
              <a:stCxn id="1033" idx="3"/>
              <a:endCxn id="1034" idx="1"/>
            </p:cNvCxnSpPr>
            <p:nvPr/>
          </p:nvCxnSpPr>
          <p:spPr bwMode="auto">
            <a:xfrm>
              <a:off x="2448" y="2047"/>
              <a:ext cx="112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7" name="AutoShape 10"/>
            <p:cNvCxnSpPr>
              <a:cxnSpLocks noChangeShapeType="1"/>
              <a:stCxn id="1034" idx="3"/>
              <a:endCxn id="1039" idx="1"/>
            </p:cNvCxnSpPr>
            <p:nvPr/>
          </p:nvCxnSpPr>
          <p:spPr bwMode="auto">
            <a:xfrm>
              <a:off x="2896" y="2047"/>
              <a:ext cx="104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8" name="AutoShape 11"/>
            <p:cNvCxnSpPr>
              <a:cxnSpLocks noChangeShapeType="1"/>
              <a:stCxn id="1039" idx="3"/>
              <a:endCxn id="1035" idx="1"/>
            </p:cNvCxnSpPr>
            <p:nvPr/>
          </p:nvCxnSpPr>
          <p:spPr bwMode="auto">
            <a:xfrm>
              <a:off x="3288" y="2047"/>
              <a:ext cx="12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39" name="AutoShape 12"/>
            <p:cNvSpPr>
              <a:spLocks noChangeArrowheads="1"/>
            </p:cNvSpPr>
            <p:nvPr/>
          </p:nvSpPr>
          <p:spPr bwMode="auto">
            <a:xfrm>
              <a:off x="3000" y="1951"/>
              <a:ext cx="288" cy="192"/>
            </a:xfrm>
            <a:prstGeom prst="flowChartDecision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0" name="AutoShape 13"/>
            <p:cNvSpPr>
              <a:spLocks noChangeArrowheads="1"/>
            </p:cNvSpPr>
            <p:nvPr/>
          </p:nvSpPr>
          <p:spPr bwMode="auto">
            <a:xfrm>
              <a:off x="2976" y="2311"/>
              <a:ext cx="336" cy="192"/>
            </a:xfrm>
            <a:prstGeom prst="flowChartProcess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 sz="3600">
                <a:solidFill>
                  <a:srgbClr val="FFFF00"/>
                </a:solidFill>
                <a:cs typeface="Arial" pitchFamily="34" charset="0"/>
              </a:endParaRPr>
            </a:p>
          </p:txBody>
        </p:sp>
        <p:cxnSp>
          <p:nvCxnSpPr>
            <p:cNvPr id="1041" name="AutoShape 14"/>
            <p:cNvCxnSpPr>
              <a:cxnSpLocks noChangeShapeType="1"/>
              <a:stCxn id="1039" idx="2"/>
              <a:endCxn id="1040" idx="0"/>
            </p:cNvCxnSpPr>
            <p:nvPr/>
          </p:nvCxnSpPr>
          <p:spPr bwMode="auto">
            <a:xfrm>
              <a:off x="3144" y="2143"/>
              <a:ext cx="0" cy="168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graphicFrame>
          <p:nvGraphicFramePr>
            <p:cNvPr id="1026" name="Object 15"/>
            <p:cNvGraphicFramePr>
              <a:graphicFrameLocks noChangeAspect="1"/>
            </p:cNvGraphicFramePr>
            <p:nvPr/>
          </p:nvGraphicFramePr>
          <p:xfrm>
            <a:off x="2064" y="1207"/>
            <a:ext cx="2054" cy="2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lip" r:id="rId3" imgW="2309760" imgH="3176280" progId="">
                    <p:embed/>
                  </p:oleObj>
                </mc:Choice>
                <mc:Fallback>
                  <p:oleObj name="Clip" r:id="rId3" imgW="2309760" imgH="3176280" progId="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1207"/>
                          <a:ext cx="2054" cy="2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0" name="AutoShape 16"/>
          <p:cNvSpPr>
            <a:spLocks noChangeArrowheads="1"/>
          </p:cNvSpPr>
          <p:nvPr/>
        </p:nvSpPr>
        <p:spPr bwMode="auto">
          <a:xfrm>
            <a:off x="1219200" y="2743200"/>
            <a:ext cx="1660819" cy="8382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cs typeface="B Nazanin" pitchFamily="2" charset="-78"/>
              </a:rPr>
              <a:t>ورودي ها</a:t>
            </a:r>
            <a:endParaRPr lang="en-GB" sz="2000" b="1" dirty="0">
              <a:cs typeface="B Nazanin" pitchFamily="2" charset="-78"/>
            </a:endParaRPr>
          </a:p>
        </p:txBody>
      </p:sp>
      <p:sp>
        <p:nvSpPr>
          <p:cNvPr id="1031" name="AutoShape 17"/>
          <p:cNvSpPr>
            <a:spLocks noChangeArrowheads="1"/>
          </p:cNvSpPr>
          <p:nvPr/>
        </p:nvSpPr>
        <p:spPr bwMode="auto">
          <a:xfrm>
            <a:off x="6096000" y="2743200"/>
            <a:ext cx="1660819" cy="8382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cs typeface="B Nazanin" pitchFamily="2" charset="-78"/>
              </a:rPr>
              <a:t>خروجيها</a:t>
            </a:r>
            <a:r>
              <a:rPr lang="fa-IR" sz="2000" b="1" dirty="0">
                <a:cs typeface="Arial" pitchFamily="34" charset="0"/>
              </a:rPr>
              <a:t> </a:t>
            </a:r>
            <a:endParaRPr lang="en-GB" sz="2000" b="1" dirty="0">
              <a:cs typeface="Arial" pitchFamily="34" charset="0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457200" y="1056632"/>
            <a:ext cx="8229600" cy="1447800"/>
          </a:xfrm>
        </p:spPr>
        <p:txBody>
          <a:bodyPr>
            <a:normAutofit/>
          </a:bodyPr>
          <a:lstStyle/>
          <a:p>
            <a:pPr rt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sz="3200" b="1" dirty="0">
                <a:solidFill>
                  <a:srgbClr val="C00000"/>
                </a:solidFill>
                <a:latin typeface="IranNastaliq" pitchFamily="18" charset="0"/>
                <a:cs typeface="IranNastaliq" pitchFamily="18" charset="0"/>
              </a:rPr>
              <a:t>فرآیند برنامه ریزی تولید</a:t>
            </a:r>
            <a:endParaRPr lang="en-US" sz="3200" b="1" dirty="0">
              <a:solidFill>
                <a:srgbClr val="C00000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6705600" y="381000"/>
            <a:ext cx="1981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Nazanin" pitchFamily="2" charset="-78"/>
              </a:rPr>
              <a:t>كد مدرک: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68301"/>
              </p:ext>
            </p:extLst>
          </p:nvPr>
        </p:nvGraphicFramePr>
        <p:xfrm>
          <a:off x="286653" y="5181600"/>
          <a:ext cx="8621489" cy="1295400"/>
        </p:xfrm>
        <a:graphic>
          <a:graphicData uri="http://schemas.openxmlformats.org/drawingml/2006/table">
            <a:tbl>
              <a:tblPr rtl="1"/>
              <a:tblGrid>
                <a:gridCol w="2802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8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0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5298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Times New Roman"/>
                          <a:ea typeface="Times New Roman"/>
                          <a:cs typeface="B Zar"/>
                        </a:rPr>
                        <a:t>تهيه كننده:</a:t>
                      </a:r>
                      <a:endParaRPr lang="en-US" sz="1400" dirty="0">
                        <a:latin typeface="Times New Roman"/>
                        <a:ea typeface="Times New Roman"/>
                        <a:cs typeface="Arabic Transparent"/>
                      </a:endParaRPr>
                    </a:p>
                  </a:txBody>
                  <a:tcPr marL="41566" marR="41566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Times New Roman"/>
                          <a:ea typeface="Times New Roman"/>
                          <a:cs typeface="B Zar"/>
                        </a:rPr>
                        <a:t>تائيد كننده: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6" marR="41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Times New Roman"/>
                          <a:ea typeface="Times New Roman"/>
                          <a:cs typeface="B Zar"/>
                        </a:rPr>
                        <a:t>تصويب كننده: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6" marR="41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0102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B Zar"/>
                        </a:rPr>
                        <a:t>سمت: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1566" marR="41566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B Zar"/>
                        </a:rPr>
                        <a:t>سمت: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1566" marR="41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B Zar"/>
                        </a:rPr>
                        <a:t>سمت: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B Zar"/>
                      </a:endParaRPr>
                    </a:p>
                  </a:txBody>
                  <a:tcPr marL="41566" marR="41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762000"/>
            <a:ext cx="4495800" cy="503238"/>
          </a:xfrm>
        </p:spPr>
        <p:txBody>
          <a:bodyPr>
            <a:noAutofit/>
          </a:bodyPr>
          <a:lstStyle/>
          <a:p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مشخصات کلی فرایند برنامه ریزی 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cs typeface="B Titr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22381"/>
              </p:ext>
            </p:extLst>
          </p:nvPr>
        </p:nvGraphicFramePr>
        <p:xfrm>
          <a:off x="152400" y="1371600"/>
          <a:ext cx="8687338" cy="4203869"/>
        </p:xfrm>
        <a:graphic>
          <a:graphicData uri="http://schemas.openxmlformats.org/drawingml/2006/table">
            <a:tbl>
              <a:tblPr rtl="1"/>
              <a:tblGrid>
                <a:gridCol w="1669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9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98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هدف فرآيند: 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u="none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</a:rPr>
                        <a:t>برنامه ریزی تامین اقلام و قطعات مورد نیاز پروژه ها</a:t>
                      </a:r>
                      <a:r>
                        <a:rPr lang="fa-IR" sz="1500" u="none" kern="1200" baseline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</a:rPr>
                        <a:t> و برنامه ریزی و کنترل تولید</a:t>
                      </a:r>
                      <a:endParaRPr lang="en-US" sz="1500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مالک</a:t>
                      </a: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 فرآيند: 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500" u="none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مدیرعامل</a:t>
                      </a:r>
                      <a:endParaRPr lang="en-US" sz="1500" u="none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مجری</a:t>
                      </a:r>
                      <a:r>
                        <a:rPr lang="fa-IR" sz="1100" b="1" u="none" baseline="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 / مجریان فرایند: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500" u="none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برنامه ریزی تولید، کنترل تولید</a:t>
                      </a:r>
                      <a:endParaRPr lang="en-US" sz="1500" u="none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 نوع فرآيند: 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60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مدیریتی  </a:t>
                      </a:r>
                      <a:r>
                        <a:rPr lang="en-US" sz="160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  <a:sym typeface="Wingdings"/>
                        </a:rPr>
                        <a:t></a:t>
                      </a:r>
                      <a:r>
                        <a:rPr lang="en-US" sz="160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 </a:t>
                      </a: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u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</a:rPr>
                        <a:t>عملیاتی</a:t>
                      </a:r>
                      <a:r>
                        <a:rPr lang="fa-IR" sz="1600" u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</a:rPr>
                        <a:t> </a:t>
                      </a:r>
                      <a:r>
                        <a:rPr lang="fa-IR" sz="1600" u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  <a:sym typeface="Wingdings" panose="05000000000000000000" pitchFamily="2" charset="2"/>
                        </a:rPr>
                        <a:t></a:t>
                      </a:r>
                      <a:endParaRPr lang="en-US" sz="1600" u="none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u="none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</a:rPr>
                        <a:t>پشتیبانی </a:t>
                      </a:r>
                      <a:r>
                        <a:rPr lang="ar-SA" sz="1600" u="none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B Nazanin" pitchFamily="2" charset="-78"/>
                          <a:sym typeface="Wingdings" panose="05000000000000000000" pitchFamily="2" charset="2"/>
                        </a:rPr>
                        <a:t></a:t>
                      </a:r>
                      <a:endParaRPr lang="en-US" sz="1600" u="none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35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واحدها/</a:t>
                      </a:r>
                      <a:r>
                        <a:rPr lang="fa-IR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فرایندهای </a:t>
                      </a: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مرتبط: 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فنی ، مهندسی، تولید، مالی، </a:t>
                      </a:r>
                      <a:r>
                        <a:rPr lang="fa-IR" sz="1500" b="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مدیریت ریسک، خرید، خرید داخلی، خرید خارجی،</a:t>
                      </a:r>
                      <a:r>
                        <a:rPr lang="fa-IR" sz="1500" b="0" u="none" baseline="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 کنترل کیفیت،</a:t>
                      </a:r>
                      <a:r>
                        <a:rPr lang="fa-IR" sz="1500" b="0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 انبار</a:t>
                      </a:r>
                      <a:endParaRPr lang="en-US" sz="1500" b="0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منابع مورد نياز</a:t>
                      </a:r>
                      <a:r>
                        <a:rPr lang="en-US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 : </a:t>
                      </a: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500" u="none" baseline="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مواد اولیه ، پرسنل با صلاحیت ، تجهیزات کامپیوتری و اداری ، نرم افزارهای مرتبط</a:t>
                      </a: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58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ar-SA" sz="1100" b="1" u="none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خروجیهای مورد انتظار فرایند : </a:t>
                      </a:r>
                      <a:endParaRPr lang="en-US" sz="1100" b="1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36540" marR="36540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>
                            <a:lumMod val="75000"/>
                          </a:schemeClr>
                        </a:buClr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endParaRPr lang="en-US" sz="800" b="1" u="none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>
                            <a:lumMod val="75000"/>
                          </a:schemeClr>
                        </a:buClr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r>
                        <a:rPr lang="fa-IR" sz="1400" b="1" u="none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برنامه تاکین مواد و تولید بهره ور</a:t>
                      </a:r>
                      <a:r>
                        <a:rPr lang="fa-IR" sz="1400" b="1" u="none" kern="12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 </a:t>
                      </a:r>
                    </a:p>
                    <a:p>
                      <a:pPr marL="342900" marR="0" lvl="0" indent="-342900" algn="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>
                            <a:lumMod val="75000"/>
                          </a:schemeClr>
                        </a:buClr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r>
                        <a:rPr lang="fa-IR" sz="1400" b="1" u="none" kern="12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اقدامات کنترلی جهت رفع انحرافات</a:t>
                      </a:r>
                      <a:endParaRPr lang="fa-IR" sz="1400" b="1" u="none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>
                            <a:lumMod val="75000"/>
                          </a:schemeClr>
                        </a:buClr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endParaRPr lang="fa-IR" sz="1400" b="1" u="none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457200" algn="l"/>
                        </a:tabLst>
                      </a:pPr>
                      <a:endParaRPr lang="en-US" sz="800" u="non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36540" marR="36540" marT="757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AutoShape 16"/>
          <p:cNvSpPr>
            <a:spLocks noChangeArrowheads="1"/>
          </p:cNvSpPr>
          <p:nvPr/>
        </p:nvSpPr>
        <p:spPr bwMode="auto">
          <a:xfrm>
            <a:off x="3657600" y="4419600"/>
            <a:ext cx="289219" cy="293914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1400" b="1" dirty="0">
              <a:cs typeface="B Nazanin" pitchFamily="2" charset="-78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776997"/>
              </p:ext>
            </p:extLst>
          </p:nvPr>
        </p:nvGraphicFramePr>
        <p:xfrm>
          <a:off x="152400" y="3505200"/>
          <a:ext cx="3505200" cy="1996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5205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cs typeface="B Nazanin" pitchFamily="2" charset="-78"/>
                        </a:rPr>
                        <a:t>از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cs typeface="B Nazanin" pitchFamily="2" charset="-78"/>
                        </a:rPr>
                        <a:t>ورودیها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299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مهندسی</a:t>
                      </a:r>
                      <a:r>
                        <a:rPr lang="fa-IR" sz="11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– فنی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سفارشات ساخت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299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مهندسی</a:t>
                      </a:r>
                      <a:r>
                        <a:rPr lang="fa-IR" sz="11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– فنی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BOM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299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مهندسی</a:t>
                      </a:r>
                      <a:r>
                        <a:rPr lang="fa-IR" sz="11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- فنی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OPC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299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مهندسی  - فنی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FPC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299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بازرگانی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برنامه زمانبندی تحویل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70572"/>
              </p:ext>
            </p:extLst>
          </p:nvPr>
        </p:nvGraphicFramePr>
        <p:xfrm>
          <a:off x="5564095" y="3250002"/>
          <a:ext cx="3352800" cy="2757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9001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cs typeface="B Nazanin" pitchFamily="2" charset="-78"/>
                        </a:rPr>
                        <a:t>به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cs typeface="B Nazanin" pitchFamily="2" charset="-78"/>
                        </a:rPr>
                        <a:t>خروجیها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729">
                <a:tc>
                  <a:txBody>
                    <a:bodyPr/>
                    <a:lstStyle/>
                    <a:p>
                      <a:pPr algn="ctr" rtl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مدیر عامل/ مدیریت ریسک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000" b="1" dirty="0">
                          <a:cs typeface="B Nazanin" pitchFamily="2" charset="-78"/>
                        </a:rPr>
                        <a:t>گزارشات تحقق برنامه تولید و تامبن مواد</a:t>
                      </a:r>
                      <a:r>
                        <a:rPr lang="fa-IR" sz="1000" b="1" baseline="0" dirty="0">
                          <a:cs typeface="B Nazanin" pitchFamily="2" charset="-78"/>
                        </a:rPr>
                        <a:t> و گزارشات انحراف و علل آن </a:t>
                      </a:r>
                      <a:endParaRPr lang="en-US" sz="1000" b="1" dirty="0"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22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تولید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برنامه زمان بندی تولید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74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انبار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درخواست کالا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22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بازرگانی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درخواست خرید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72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انبار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نقاط سفارش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872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مدیریت ریسک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پایش و اندازه گیری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22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مدیریت ریسک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سوابق ارزیابی پیمانکاران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7" name="Oval 26"/>
          <p:cNvSpPr/>
          <p:nvPr/>
        </p:nvSpPr>
        <p:spPr>
          <a:xfrm>
            <a:off x="3962400" y="3728357"/>
            <a:ext cx="1295400" cy="1676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itr" pitchFamily="2" charset="-78"/>
              </a:rPr>
              <a:t>فرایند برنامه ریزی تولید</a:t>
            </a:r>
            <a:endParaRPr lang="en-US" sz="1600" b="1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28" name="AutoShape 16"/>
          <p:cNvSpPr>
            <a:spLocks noChangeArrowheads="1"/>
          </p:cNvSpPr>
          <p:nvPr/>
        </p:nvSpPr>
        <p:spPr bwMode="auto">
          <a:xfrm>
            <a:off x="5257800" y="4419600"/>
            <a:ext cx="289219" cy="293914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1400" b="1" dirty="0">
              <a:cs typeface="B Nazanin" pitchFamily="2" charset="-78"/>
            </a:endParaRP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2209800" y="533400"/>
            <a:ext cx="4572000" cy="533400"/>
          </a:xfrm>
        </p:spPr>
        <p:txBody>
          <a:bodyPr>
            <a:normAutofit/>
          </a:bodyPr>
          <a:lstStyle/>
          <a:p>
            <a:pPr rtl="1"/>
            <a:r>
              <a:rPr lang="fa-IR" sz="1800" b="1" u="sng" dirty="0">
                <a:solidFill>
                  <a:srgbClr val="C00000"/>
                </a:solidFill>
                <a:latin typeface="IranNastaliq" pitchFamily="18" charset="0"/>
                <a:cs typeface="B Titr" pitchFamily="2" charset="-78"/>
              </a:rPr>
              <a:t>ورودیها، خروجیها و کنترلهای ناظر بر فرایند</a:t>
            </a:r>
            <a:endParaRPr lang="en-US" sz="1800" b="1" u="sng" dirty="0">
              <a:solidFill>
                <a:srgbClr val="C00000"/>
              </a:solidFill>
              <a:latin typeface="IranNastaliq" pitchFamily="18" charset="0"/>
              <a:cs typeface="B Titr" pitchFamily="2" charset="-78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567875"/>
              </p:ext>
            </p:extLst>
          </p:nvPr>
        </p:nvGraphicFramePr>
        <p:xfrm>
          <a:off x="3200400" y="1143000"/>
          <a:ext cx="2590800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cs typeface="B Nazanin" pitchFamily="2" charset="-78"/>
                        </a:rPr>
                        <a:t>کنترلها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اهداف</a:t>
                      </a:r>
                      <a:r>
                        <a:rPr lang="fa-IR" sz="11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کلان و جهت گیری های استراژیک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algn="ctr" defTabSz="914400" rtl="1" eaLnBrk="1" latinLnBrk="0" hangingPunct="1"/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dirty="0">
                          <a:cs typeface="B Nazanin" pitchFamily="2" charset="-78"/>
                        </a:rPr>
                        <a:t>خط مشی</a:t>
                      </a:r>
                      <a:endParaRPr lang="en-US" sz="1100" b="1" dirty="0">
                        <a:cs typeface="B Nazanin" pitchFamily="2" charset="-78"/>
                      </a:endParaRPr>
                    </a:p>
                    <a:p>
                      <a:pPr marL="0" algn="ctr" defTabSz="914400" rtl="1" eaLnBrk="1" latinLnBrk="0" hangingPunct="1"/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itchFamily="2" charset="-78"/>
                        </a:rPr>
                        <a:t>لیست تامین کنندگان</a:t>
                      </a:r>
                      <a:endParaRPr lang="en-US" sz="1100" b="1" dirty="0"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مدارک</a:t>
                      </a:r>
                      <a:r>
                        <a:rPr lang="fa-IR" sz="11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فنی</a:t>
                      </a:r>
                      <a:endParaRPr lang="en-US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Down Arrow 12"/>
          <p:cNvSpPr/>
          <p:nvPr/>
        </p:nvSpPr>
        <p:spPr>
          <a:xfrm>
            <a:off x="4419600" y="3048000"/>
            <a:ext cx="381000" cy="609600"/>
          </a:xfrm>
          <a:prstGeom prst="downArrow">
            <a:avLst>
              <a:gd name="adj1" fmla="val 50000"/>
              <a:gd name="adj2" fmla="val 41933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</TotalTime>
  <Words>235</Words>
  <Application>Microsoft Office PowerPoint</Application>
  <PresentationFormat>On-screen Show (4:3)</PresentationFormat>
  <Paragraphs>66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IranNastaliq</vt:lpstr>
      <vt:lpstr>Times New Roman</vt:lpstr>
      <vt:lpstr>Wingdings</vt:lpstr>
      <vt:lpstr>Office Theme</vt:lpstr>
      <vt:lpstr>Clip</vt:lpstr>
      <vt:lpstr>فرآیند برنامه ریزی تولید</vt:lpstr>
      <vt:lpstr>مشخصات کلی فرایند برنامه ریزی </vt:lpstr>
      <vt:lpstr>ورودیها، خروجیها و کنترلهای ناظر بر فرایند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ایزو آموزان</dc:title>
  <dc:creator>ایزو آموزان</dc:creator>
  <cp:keywords>ایزو آموزان</cp:keywords>
  <cp:lastModifiedBy>sh loqmani</cp:lastModifiedBy>
  <cp:revision>169</cp:revision>
  <cp:lastPrinted>2020-02-18T13:55:17Z</cp:lastPrinted>
  <dcterms:created xsi:type="dcterms:W3CDTF">2015-03-28T07:44:28Z</dcterms:created>
  <dcterms:modified xsi:type="dcterms:W3CDTF">2023-12-30T06:17:15Z</dcterms:modified>
</cp:coreProperties>
</file>